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73" r:id="rId6"/>
    <p:sldId id="274" r:id="rId7"/>
    <p:sldId id="275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72" r:id="rId1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26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3B47-0DEC-46C4-9229-71471B0FB79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078B8-7F2F-4779-8AF2-A0D21B65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35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95E2-1752-4645-8CA4-D01CD4B66197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2166-A083-498E-A9F6-3F0F6F3374FE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9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62B1-0A71-409E-8AD2-5E7F59625B95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1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AFCA6-B181-498F-8053-1BBE04969249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93AE-7F09-45B4-95F4-478C365EB781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7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15AF-DD5A-4E21-AF97-624AA46CE217}" type="datetime1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86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11FB-2513-406C-AF5A-FD69F8A38A99}" type="datetime1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9967-E4E8-469D-B6C5-4B1DCBB4FBD8}" type="datetime1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5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7670-E9BE-4A94-BED3-7C88CC7C691A}" type="datetime1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4C18-7DF9-46E0-AEAB-8097E05CE7B7}" type="datetime1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6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B3CC-FE6C-47DF-9240-BF87EB79ADE1}" type="datetime1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D64C3-A5B7-4B3A-9075-4CDA62B3FC52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6FF69-1314-4F39-A3B9-390C8C862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5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FFD28F-D8F2-6C00-51CD-0A3C718E2140}"/>
              </a:ext>
            </a:extLst>
          </p:cNvPr>
          <p:cNvSpPr txBox="1"/>
          <p:nvPr/>
        </p:nvSpPr>
        <p:spPr>
          <a:xfrm>
            <a:off x="235527" y="3629891"/>
            <a:ext cx="6622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</a:rPr>
              <a:t>Textile Sales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E992C0-F85F-F234-B031-228CEBF944A0}"/>
              </a:ext>
            </a:extLst>
          </p:cNvPr>
          <p:cNvSpPr/>
          <p:nvPr/>
        </p:nvSpPr>
        <p:spPr>
          <a:xfrm>
            <a:off x="235527" y="152400"/>
            <a:ext cx="6386946" cy="95734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40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D641B-3432-5493-1EA2-25E2D61B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CCF73-FEC3-C1EB-8794-662FA450C2E6}"/>
              </a:ext>
            </a:extLst>
          </p:cNvPr>
          <p:cNvSpPr txBox="1"/>
          <p:nvPr/>
        </p:nvSpPr>
        <p:spPr>
          <a:xfrm>
            <a:off x="2954201" y="23936"/>
            <a:ext cx="343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B2E805-83F8-2944-E0C3-693BA1A7B662}"/>
              </a:ext>
            </a:extLst>
          </p:cNvPr>
          <p:cNvCxnSpPr>
            <a:cxnSpLocks/>
          </p:cNvCxnSpPr>
          <p:nvPr/>
        </p:nvCxnSpPr>
        <p:spPr>
          <a:xfrm>
            <a:off x="0" y="448631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53C928-8441-01DA-58B8-742F51CED6BD}"/>
              </a:ext>
            </a:extLst>
          </p:cNvPr>
          <p:cNvSpPr txBox="1"/>
          <p:nvPr/>
        </p:nvSpPr>
        <p:spPr>
          <a:xfrm>
            <a:off x="200439" y="554942"/>
            <a:ext cx="6457122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  <a:defRPr b="1">
                <a:effectLst/>
                <a:ea typeface="Calibri" panose="020F0502020204030204" pitchFamily="34" charset="0"/>
                <a:cs typeface="Mangal" panose="02040503050203030202" pitchFamily="18" charset="0"/>
              </a:defRPr>
            </a:lvl1pPr>
          </a:lstStyle>
          <a:p>
            <a:r>
              <a:rPr lang="en-US" dirty="0"/>
              <a:t>5) What are the average unique products purchased in each transaction?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E9EDE-83E8-B7F9-0EA9-B2A1E0510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5" t="20615" r="45916" b="34315"/>
          <a:stretch/>
        </p:blipFill>
        <p:spPr>
          <a:xfrm>
            <a:off x="304801" y="1242392"/>
            <a:ext cx="6352760" cy="397968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D06237-2454-F68E-FA83-73F17937811F}"/>
              </a:ext>
            </a:extLst>
          </p:cNvPr>
          <p:cNvSpPr txBox="1"/>
          <p:nvPr/>
        </p:nvSpPr>
        <p:spPr>
          <a:xfrm>
            <a:off x="304801" y="5368573"/>
            <a:ext cx="635276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  <a:defRPr b="1">
                <a:effectLst/>
                <a:ea typeface="Calibri" panose="020F0502020204030204" pitchFamily="34" charset="0"/>
                <a:cs typeface="Mangal" panose="02040503050203030202" pitchFamily="18" charset="0"/>
              </a:defRPr>
            </a:lvl1pPr>
          </a:lstStyle>
          <a:p>
            <a:r>
              <a:rPr lang="en-US" dirty="0"/>
              <a:t>6) What is the average discount value per transaction?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23B95-9CA2-2C31-5A39-9D30F6C3A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4" t="19437" r="51333" b="41772"/>
          <a:stretch/>
        </p:blipFill>
        <p:spPr>
          <a:xfrm>
            <a:off x="304801" y="5866909"/>
            <a:ext cx="6352760" cy="3944373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10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D641B-3432-5493-1EA2-25E2D61B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CCF73-FEC3-C1EB-8794-662FA450C2E6}"/>
              </a:ext>
            </a:extLst>
          </p:cNvPr>
          <p:cNvSpPr txBox="1"/>
          <p:nvPr/>
        </p:nvSpPr>
        <p:spPr>
          <a:xfrm>
            <a:off x="2954201" y="23936"/>
            <a:ext cx="343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B2E805-83F8-2944-E0C3-693BA1A7B662}"/>
              </a:ext>
            </a:extLst>
          </p:cNvPr>
          <p:cNvCxnSpPr>
            <a:cxnSpLocks/>
          </p:cNvCxnSpPr>
          <p:nvPr/>
        </p:nvCxnSpPr>
        <p:spPr>
          <a:xfrm>
            <a:off x="0" y="448631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98D49D-6DB5-4555-4D71-BBB816B81302}"/>
              </a:ext>
            </a:extLst>
          </p:cNvPr>
          <p:cNvSpPr txBox="1"/>
          <p:nvPr/>
        </p:nvSpPr>
        <p:spPr>
          <a:xfrm>
            <a:off x="176420" y="554942"/>
            <a:ext cx="6681580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  <a:defRPr b="1">
                <a:effectLst/>
                <a:ea typeface="Calibri" panose="020F0502020204030204" pitchFamily="34" charset="0"/>
                <a:cs typeface="Mangal" panose="02040503050203030202" pitchFamily="18" charset="0"/>
              </a:defRPr>
            </a:lvl1pPr>
          </a:lstStyle>
          <a:p>
            <a:r>
              <a:rPr lang="en-US" dirty="0"/>
              <a:t>7) What is the average revenue for member transactions and non-member transactions?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7F4054-8E0F-6BA9-A92C-E6EC19404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0" t="20201" r="40219" b="33808"/>
          <a:stretch/>
        </p:blipFill>
        <p:spPr>
          <a:xfrm>
            <a:off x="176420" y="1268730"/>
            <a:ext cx="6455686" cy="361801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35D33B-6F75-CA47-0CA3-82B50B7558B4}"/>
              </a:ext>
            </a:extLst>
          </p:cNvPr>
          <p:cNvSpPr txBox="1"/>
          <p:nvPr/>
        </p:nvSpPr>
        <p:spPr>
          <a:xfrm>
            <a:off x="144531" y="5040039"/>
            <a:ext cx="6568937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  <a:defRPr b="1">
                <a:effectLst/>
                <a:ea typeface="Calibri" panose="020F0502020204030204" pitchFamily="34" charset="0"/>
                <a:cs typeface="Mangal" panose="02040503050203030202" pitchFamily="18" charset="0"/>
              </a:defRPr>
            </a:lvl1pPr>
          </a:lstStyle>
          <a:p>
            <a:r>
              <a:rPr lang="en-US" dirty="0"/>
              <a:t>8) What are the top 3 products by total revenue before discount?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2CFF81-108A-C48F-5402-FE7A83702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8" t="22498" r="49032" b="33667"/>
          <a:stretch/>
        </p:blipFill>
        <p:spPr>
          <a:xfrm>
            <a:off x="144530" y="5466229"/>
            <a:ext cx="6487575" cy="427152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37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D641B-3432-5493-1EA2-25E2D61B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CCF73-FEC3-C1EB-8794-662FA450C2E6}"/>
              </a:ext>
            </a:extLst>
          </p:cNvPr>
          <p:cNvSpPr txBox="1"/>
          <p:nvPr/>
        </p:nvSpPr>
        <p:spPr>
          <a:xfrm>
            <a:off x="2954201" y="23936"/>
            <a:ext cx="343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B2E805-83F8-2944-E0C3-693BA1A7B662}"/>
              </a:ext>
            </a:extLst>
          </p:cNvPr>
          <p:cNvCxnSpPr>
            <a:cxnSpLocks/>
          </p:cNvCxnSpPr>
          <p:nvPr/>
        </p:nvCxnSpPr>
        <p:spPr>
          <a:xfrm>
            <a:off x="0" y="448631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D910B-D603-E080-F315-933940A57098}"/>
              </a:ext>
            </a:extLst>
          </p:cNvPr>
          <p:cNvSpPr txBox="1"/>
          <p:nvPr/>
        </p:nvSpPr>
        <p:spPr>
          <a:xfrm>
            <a:off x="235226" y="1198431"/>
            <a:ext cx="6629400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  <a:defRPr b="1">
                <a:effectLst/>
                <a:ea typeface="Calibri" panose="020F0502020204030204" pitchFamily="34" charset="0"/>
                <a:cs typeface="Mangal" panose="02040503050203030202" pitchFamily="18" charset="0"/>
              </a:defRPr>
            </a:lvl1pPr>
          </a:lstStyle>
          <a:p>
            <a:r>
              <a:rPr lang="en-US" dirty="0"/>
              <a:t>9) What are the total quantity, revenue and discount for each segment?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61549-CAC4-5A9D-E3F4-5015DABAD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6" t="21455" r="52037" b="35252"/>
          <a:stretch/>
        </p:blipFill>
        <p:spPr>
          <a:xfrm>
            <a:off x="235226" y="2174182"/>
            <a:ext cx="6387548" cy="450382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14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D641B-3432-5493-1EA2-25E2D61B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CCF73-FEC3-C1EB-8794-662FA450C2E6}"/>
              </a:ext>
            </a:extLst>
          </p:cNvPr>
          <p:cNvSpPr txBox="1"/>
          <p:nvPr/>
        </p:nvSpPr>
        <p:spPr>
          <a:xfrm>
            <a:off x="2954201" y="23936"/>
            <a:ext cx="343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B2E805-83F8-2944-E0C3-693BA1A7B662}"/>
              </a:ext>
            </a:extLst>
          </p:cNvPr>
          <p:cNvCxnSpPr>
            <a:cxnSpLocks/>
          </p:cNvCxnSpPr>
          <p:nvPr/>
        </p:nvCxnSpPr>
        <p:spPr>
          <a:xfrm>
            <a:off x="0" y="448631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977EE1-C164-8FAC-B959-381B0EC498DE}"/>
              </a:ext>
            </a:extLst>
          </p:cNvPr>
          <p:cNvSpPr txBox="1"/>
          <p:nvPr/>
        </p:nvSpPr>
        <p:spPr>
          <a:xfrm>
            <a:off x="379588" y="1328099"/>
            <a:ext cx="6857999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  <a:defRPr b="1">
                <a:effectLst/>
                <a:ea typeface="Calibri" panose="020F0502020204030204" pitchFamily="34" charset="0"/>
                <a:cs typeface="Mangal" panose="02040503050203030202" pitchFamily="18" charset="0"/>
              </a:defRPr>
            </a:lvl1pPr>
          </a:lstStyle>
          <a:p>
            <a:r>
              <a:rPr lang="en-US" dirty="0"/>
              <a:t>10) What is the top selling product for each segment?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EA1656-9DBE-19C6-C818-221034DF7F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t="17305" r="52413" b="25042"/>
          <a:stretch/>
        </p:blipFill>
        <p:spPr>
          <a:xfrm>
            <a:off x="379588" y="1996229"/>
            <a:ext cx="6098824" cy="591354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490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D641B-3432-5493-1EA2-25E2D61B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CCF73-FEC3-C1EB-8794-662FA450C2E6}"/>
              </a:ext>
            </a:extLst>
          </p:cNvPr>
          <p:cNvSpPr txBox="1"/>
          <p:nvPr/>
        </p:nvSpPr>
        <p:spPr>
          <a:xfrm>
            <a:off x="2954201" y="23936"/>
            <a:ext cx="343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B2E805-83F8-2944-E0C3-693BA1A7B662}"/>
              </a:ext>
            </a:extLst>
          </p:cNvPr>
          <p:cNvCxnSpPr>
            <a:cxnSpLocks/>
          </p:cNvCxnSpPr>
          <p:nvPr/>
        </p:nvCxnSpPr>
        <p:spPr>
          <a:xfrm>
            <a:off x="0" y="448631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3EC49F-C44E-F6B6-5AF9-A67812755DA2}"/>
              </a:ext>
            </a:extLst>
          </p:cNvPr>
          <p:cNvSpPr txBox="1"/>
          <p:nvPr/>
        </p:nvSpPr>
        <p:spPr>
          <a:xfrm>
            <a:off x="160682" y="1829305"/>
            <a:ext cx="6536635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  <a:defRPr b="1">
                <a:effectLst/>
                <a:ea typeface="Calibri" panose="020F0502020204030204" pitchFamily="34" charset="0"/>
                <a:cs typeface="Mangal" panose="02040503050203030202" pitchFamily="18" charset="0"/>
              </a:defRPr>
            </a:lvl1pPr>
          </a:lstStyle>
          <a:p>
            <a:r>
              <a:rPr lang="en-US" dirty="0"/>
              <a:t>11) What are the total quantity, revenue and discount for each category?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DF795-8911-DCCF-A0DA-D9C7092DA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7" t="17221" r="45923" b="33826"/>
          <a:stretch/>
        </p:blipFill>
        <p:spPr>
          <a:xfrm>
            <a:off x="148854" y="2767020"/>
            <a:ext cx="6524809" cy="435996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67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B390-6669-ED6F-ADD6-43343EC4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A887D-8B0C-2302-A58C-E709099C6D9A}"/>
              </a:ext>
            </a:extLst>
          </p:cNvPr>
          <p:cNvSpPr txBox="1"/>
          <p:nvPr/>
        </p:nvSpPr>
        <p:spPr>
          <a:xfrm>
            <a:off x="2954201" y="23936"/>
            <a:ext cx="343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3DB9B1-62AF-8AF5-B183-332DE0D829CD}"/>
              </a:ext>
            </a:extLst>
          </p:cNvPr>
          <p:cNvCxnSpPr>
            <a:cxnSpLocks/>
          </p:cNvCxnSpPr>
          <p:nvPr/>
        </p:nvCxnSpPr>
        <p:spPr>
          <a:xfrm>
            <a:off x="0" y="448631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C571763-A597-B0A2-53ED-0E9CD925B9B0}"/>
              </a:ext>
            </a:extLst>
          </p:cNvPr>
          <p:cNvSpPr txBox="1"/>
          <p:nvPr/>
        </p:nvSpPr>
        <p:spPr>
          <a:xfrm>
            <a:off x="102703" y="1272359"/>
            <a:ext cx="6645965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  <a:defRPr b="1">
                <a:effectLst/>
                <a:ea typeface="Calibri" panose="020F0502020204030204" pitchFamily="34" charset="0"/>
                <a:cs typeface="Mangal" panose="02040503050203030202" pitchFamily="18" charset="0"/>
              </a:defRPr>
            </a:lvl1pPr>
          </a:lstStyle>
          <a:p>
            <a:r>
              <a:rPr lang="en-US" dirty="0"/>
              <a:t>12) What is the top selling product for each category?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7F687-3509-5F1C-FF91-86072A2BA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t="19117" r="47958" b="28539"/>
          <a:stretch/>
        </p:blipFill>
        <p:spPr>
          <a:xfrm>
            <a:off x="212034" y="1929411"/>
            <a:ext cx="6427305" cy="4894151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410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9825F-CC70-0946-27F9-4B90ECB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3CEF6-8324-C680-EDDF-19BF434A8770}"/>
              </a:ext>
            </a:extLst>
          </p:cNvPr>
          <p:cNvSpPr txBox="1"/>
          <p:nvPr/>
        </p:nvSpPr>
        <p:spPr>
          <a:xfrm>
            <a:off x="96982" y="618587"/>
            <a:ext cx="6664036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effectLst/>
                <a:ea typeface="Times New Roman" panose="02020603050405020304" pitchFamily="18" charset="0"/>
                <a:cs typeface="Mangal" panose="02040503050203030202" pitchFamily="18" charset="0"/>
              </a:rPr>
              <a:t>Therma Tales Clothing Company prides themselves on providing an optimized range of clothing and lifestyle wear for the modern adventurer. Analyze their sales performance and generate a basic financial report to share with the wider business.</a:t>
            </a:r>
            <a:endParaRPr lang="en-US" sz="16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055DB-D7B0-74EF-8F11-EF09514F9D70}"/>
              </a:ext>
            </a:extLst>
          </p:cNvPr>
          <p:cNvSpPr txBox="1"/>
          <p:nvPr/>
        </p:nvSpPr>
        <p:spPr>
          <a:xfrm>
            <a:off x="96982" y="2613899"/>
            <a:ext cx="6664036" cy="6948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</a:pPr>
            <a:r>
              <a:rPr lang="en-US" sz="2400" b="1" dirty="0">
                <a:solidFill>
                  <a:srgbClr val="FF0000"/>
                </a:solidFill>
              </a:rPr>
              <a:t>Analyze following questions 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What was the total quantity sold for all products?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What is the total generated revenue for all products before discounts?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What was the total discount amount for all products?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How many unique transactions were there?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What are the average unique products purchased in each transaction?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What is the average discount value per transaction?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What is the average revenue for member transactions and non-member transactions?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What are the top 3 products by total revenue before discount?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What are the total quantity, revenue and discount for each segment?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What is the top selling product for each segment?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What are the total quantity, revenue and discount for each category?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0005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What is the top selling product for each category?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8D80B-38E2-8172-2929-D0C08CBEA5B0}"/>
              </a:ext>
            </a:extLst>
          </p:cNvPr>
          <p:cNvSpPr txBox="1"/>
          <p:nvPr/>
        </p:nvSpPr>
        <p:spPr>
          <a:xfrm>
            <a:off x="2511287" y="137772"/>
            <a:ext cx="343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1017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9825F-CC70-0946-27F9-4B90ECB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83D68-B778-2D3F-251D-2D6E7581EF7B}"/>
              </a:ext>
            </a:extLst>
          </p:cNvPr>
          <p:cNvSpPr txBox="1"/>
          <p:nvPr/>
        </p:nvSpPr>
        <p:spPr>
          <a:xfrm>
            <a:off x="2341418" y="197200"/>
            <a:ext cx="4516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867E9-F289-6C6B-AA0C-20D9A6670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1" t="32962" r="19269" b="13028"/>
          <a:stretch/>
        </p:blipFill>
        <p:spPr>
          <a:xfrm>
            <a:off x="436417" y="1440873"/>
            <a:ext cx="6089073" cy="64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38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AAFB0B-F825-4BA5-AA83-D15A8FBA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2D43D-8CC4-1C49-E82D-AF72322F3442}"/>
              </a:ext>
            </a:extLst>
          </p:cNvPr>
          <p:cNvSpPr txBox="1"/>
          <p:nvPr/>
        </p:nvSpPr>
        <p:spPr>
          <a:xfrm>
            <a:off x="1588056" y="-17139"/>
            <a:ext cx="5160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Details of </a:t>
            </a:r>
            <a:r>
              <a:rPr lang="en-US" sz="2400" b="1" dirty="0" err="1">
                <a:solidFill>
                  <a:srgbClr val="FF0000"/>
                </a:solidFill>
              </a:rPr>
              <a:t>Product_Details</a:t>
            </a:r>
            <a:r>
              <a:rPr lang="en-US" sz="2400" b="1" dirty="0">
                <a:solidFill>
                  <a:srgbClr val="FF0000"/>
                </a:solidFill>
              </a:rPr>
              <a:t>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BF8363-57B5-528F-FAB3-2C6DF7A7D1A0}"/>
              </a:ext>
            </a:extLst>
          </p:cNvPr>
          <p:cNvSpPr txBox="1"/>
          <p:nvPr/>
        </p:nvSpPr>
        <p:spPr>
          <a:xfrm>
            <a:off x="2490269" y="625295"/>
            <a:ext cx="498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Product_Details table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41FDAF-46BC-C1F5-42AB-8143039759FD}"/>
              </a:ext>
            </a:extLst>
          </p:cNvPr>
          <p:cNvCxnSpPr>
            <a:cxnSpLocks/>
          </p:cNvCxnSpPr>
          <p:nvPr/>
        </p:nvCxnSpPr>
        <p:spPr>
          <a:xfrm>
            <a:off x="0" y="488387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9336FB-A87E-DEC9-60E4-1AF1D47A9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t="22880" r="34595" b="35335"/>
          <a:stretch/>
        </p:blipFill>
        <p:spPr>
          <a:xfrm>
            <a:off x="109774" y="993914"/>
            <a:ext cx="6638451" cy="3061253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E934C-2E95-2E99-82A7-0B8CDE2A1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34902" r="48248" b="48760"/>
          <a:stretch/>
        </p:blipFill>
        <p:spPr>
          <a:xfrm>
            <a:off x="158292" y="4650018"/>
            <a:ext cx="6589933" cy="158052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72FA5-E4ED-89E5-99B9-ABEAD6CE3F0B}"/>
              </a:ext>
            </a:extLst>
          </p:cNvPr>
          <p:cNvSpPr txBox="1"/>
          <p:nvPr/>
        </p:nvSpPr>
        <p:spPr>
          <a:xfrm>
            <a:off x="959571" y="4275225"/>
            <a:ext cx="498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There are total 12 entries in </a:t>
            </a:r>
            <a:r>
              <a:rPr lang="en-US" b="1" dirty="0" err="1"/>
              <a:t>Product_details</a:t>
            </a:r>
            <a:r>
              <a:rPr lang="en-US" b="1" dirty="0"/>
              <a:t> table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8D4951-9112-559C-9E8C-2786538349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29360" r="63637" b="40332"/>
          <a:stretch/>
        </p:blipFill>
        <p:spPr>
          <a:xfrm>
            <a:off x="1226344" y="6784273"/>
            <a:ext cx="4245769" cy="302557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68C5C5-6D3D-A856-48DB-FD4EC4476869}"/>
              </a:ext>
            </a:extLst>
          </p:cNvPr>
          <p:cNvSpPr txBox="1"/>
          <p:nvPr/>
        </p:nvSpPr>
        <p:spPr>
          <a:xfrm>
            <a:off x="1226344" y="6414941"/>
            <a:ext cx="498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Columns description in </a:t>
            </a:r>
            <a:r>
              <a:rPr lang="en-US" b="1" dirty="0" err="1"/>
              <a:t>Product_details</a:t>
            </a:r>
            <a:r>
              <a:rPr lang="en-US" b="1" dirty="0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376280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76AEE6-7C0F-2CBF-A121-7A1704D7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745D14-D68A-EA18-BC49-2A71D98FEEDE}"/>
              </a:ext>
            </a:extLst>
          </p:cNvPr>
          <p:cNvCxnSpPr>
            <a:cxnSpLocks/>
          </p:cNvCxnSpPr>
          <p:nvPr/>
        </p:nvCxnSpPr>
        <p:spPr>
          <a:xfrm>
            <a:off x="0" y="436585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E7981B4-4AAE-819F-A2C0-ABDB015176B2}"/>
              </a:ext>
            </a:extLst>
          </p:cNvPr>
          <p:cNvSpPr txBox="1"/>
          <p:nvPr/>
        </p:nvSpPr>
        <p:spPr>
          <a:xfrm>
            <a:off x="2502382" y="464887"/>
            <a:ext cx="498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Product_Prices</a:t>
            </a:r>
            <a:r>
              <a:rPr lang="en-US" b="1" dirty="0"/>
              <a:t> table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1EC11-4378-0944-5398-5F6967E2C71F}"/>
              </a:ext>
            </a:extLst>
          </p:cNvPr>
          <p:cNvSpPr txBox="1"/>
          <p:nvPr/>
        </p:nvSpPr>
        <p:spPr>
          <a:xfrm>
            <a:off x="948565" y="4963714"/>
            <a:ext cx="498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There are total 12 entries in </a:t>
            </a:r>
            <a:r>
              <a:rPr lang="en-US" b="1" dirty="0" err="1"/>
              <a:t>Product_Prices</a:t>
            </a:r>
            <a:r>
              <a:rPr lang="en-US" b="1" dirty="0"/>
              <a:t> table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9CF2E-08B6-54EA-F02F-45590B7F243B}"/>
              </a:ext>
            </a:extLst>
          </p:cNvPr>
          <p:cNvSpPr txBox="1"/>
          <p:nvPr/>
        </p:nvSpPr>
        <p:spPr>
          <a:xfrm>
            <a:off x="1322938" y="7208531"/>
            <a:ext cx="498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Columns description in </a:t>
            </a:r>
            <a:r>
              <a:rPr lang="en-US" b="1" dirty="0" err="1"/>
              <a:t>Product_Prices</a:t>
            </a:r>
            <a:r>
              <a:rPr lang="en-US" b="1" dirty="0"/>
              <a:t> table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D174D2-2FB8-659D-78D3-6641B48FB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1" t="24186" r="53752" b="57802"/>
          <a:stretch/>
        </p:blipFill>
        <p:spPr>
          <a:xfrm>
            <a:off x="377028" y="5297766"/>
            <a:ext cx="6103944" cy="179579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38545C-D1B4-2F8C-3297-A66C633C9F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 t="34195" r="53458" b="45540"/>
          <a:stretch/>
        </p:blipFill>
        <p:spPr>
          <a:xfrm>
            <a:off x="160734" y="7566858"/>
            <a:ext cx="6563036" cy="222244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05BBB-56A9-B320-5A4D-3DB50746BC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1" t="35071" r="70589" b="25855"/>
          <a:stretch/>
        </p:blipFill>
        <p:spPr>
          <a:xfrm>
            <a:off x="1860689" y="822439"/>
            <a:ext cx="3135380" cy="407281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E2B4E4-DA9C-B976-C08F-2ED51E02520B}"/>
              </a:ext>
            </a:extLst>
          </p:cNvPr>
          <p:cNvSpPr txBox="1"/>
          <p:nvPr/>
        </p:nvSpPr>
        <p:spPr>
          <a:xfrm>
            <a:off x="1588056" y="-17139"/>
            <a:ext cx="5160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Details of </a:t>
            </a:r>
            <a:r>
              <a:rPr lang="en-US" sz="2400" b="1" dirty="0" err="1">
                <a:solidFill>
                  <a:srgbClr val="FF0000"/>
                </a:solidFill>
              </a:rPr>
              <a:t>Product_Prices</a:t>
            </a:r>
            <a:r>
              <a:rPr lang="en-US" sz="2400" b="1" dirty="0">
                <a:solidFill>
                  <a:srgbClr val="FF0000"/>
                </a:solidFill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416958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2BA51-E033-DD19-FF9C-3608434F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E78AF-8EBD-FADD-947F-E82214FDC63A}"/>
              </a:ext>
            </a:extLst>
          </p:cNvPr>
          <p:cNvCxnSpPr>
            <a:cxnSpLocks/>
          </p:cNvCxnSpPr>
          <p:nvPr/>
        </p:nvCxnSpPr>
        <p:spPr>
          <a:xfrm>
            <a:off x="0" y="424539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A5D4A2-555F-7A2D-7FE0-838C26F77031}"/>
              </a:ext>
            </a:extLst>
          </p:cNvPr>
          <p:cNvSpPr txBox="1"/>
          <p:nvPr/>
        </p:nvSpPr>
        <p:spPr>
          <a:xfrm>
            <a:off x="2349776" y="409063"/>
            <a:ext cx="498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Product_Hierarchy</a:t>
            </a:r>
            <a:r>
              <a:rPr lang="en-US" b="1" dirty="0"/>
              <a:t> table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24390-DABA-4676-DBD1-F14B21517057}"/>
              </a:ext>
            </a:extLst>
          </p:cNvPr>
          <p:cNvSpPr txBox="1"/>
          <p:nvPr/>
        </p:nvSpPr>
        <p:spPr>
          <a:xfrm>
            <a:off x="931481" y="4496819"/>
            <a:ext cx="545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There are total 18 entries in </a:t>
            </a:r>
            <a:r>
              <a:rPr lang="en-US" b="1" dirty="0" err="1"/>
              <a:t>Product_Hierarchy</a:t>
            </a:r>
            <a:r>
              <a:rPr lang="en-US" b="1" dirty="0"/>
              <a:t> table table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43354-AD81-459E-9328-077BED5450DB}"/>
              </a:ext>
            </a:extLst>
          </p:cNvPr>
          <p:cNvSpPr txBox="1"/>
          <p:nvPr/>
        </p:nvSpPr>
        <p:spPr>
          <a:xfrm>
            <a:off x="961300" y="6728451"/>
            <a:ext cx="498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Columns description in </a:t>
            </a:r>
            <a:r>
              <a:rPr lang="en-US" b="1" dirty="0" err="1"/>
              <a:t>Product_Hierarchy</a:t>
            </a:r>
            <a:r>
              <a:rPr lang="en-US" b="1" dirty="0"/>
              <a:t> table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D9E385-AB12-9BD3-D053-8F0B646A9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0" t="32528" r="53197" b="28833"/>
          <a:stretch/>
        </p:blipFill>
        <p:spPr>
          <a:xfrm>
            <a:off x="674825" y="782662"/>
            <a:ext cx="5500688" cy="343617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2317FD-8AD0-97A0-6236-CB6A6F0E7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9" t="31262" r="52269" b="48020"/>
          <a:stretch/>
        </p:blipFill>
        <p:spPr>
          <a:xfrm>
            <a:off x="350148" y="7152143"/>
            <a:ext cx="6209678" cy="202925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17ED40-2E75-8012-D4EB-0291430C59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t="29927" r="53189" b="55363"/>
          <a:stretch/>
        </p:blipFill>
        <p:spPr>
          <a:xfrm>
            <a:off x="165862" y="4859159"/>
            <a:ext cx="6513234" cy="1593261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DEF3C5-068F-7E6F-8153-DA3CF3D6156B}"/>
              </a:ext>
            </a:extLst>
          </p:cNvPr>
          <p:cNvSpPr txBox="1"/>
          <p:nvPr/>
        </p:nvSpPr>
        <p:spPr>
          <a:xfrm>
            <a:off x="1477216" y="-17139"/>
            <a:ext cx="5160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Details of </a:t>
            </a:r>
            <a:r>
              <a:rPr lang="en-US" sz="2400" b="1" dirty="0" err="1">
                <a:solidFill>
                  <a:srgbClr val="FF0000"/>
                </a:solidFill>
              </a:rPr>
              <a:t>Product_Hierarchy</a:t>
            </a:r>
            <a:r>
              <a:rPr lang="en-US" sz="2400" b="1" dirty="0">
                <a:solidFill>
                  <a:srgbClr val="FF0000"/>
                </a:solidFill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1942156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FA2DA-1C4B-4D58-E620-7D0C16EB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8B3607-525E-96D5-9FBE-CBF92910F16D}"/>
              </a:ext>
            </a:extLst>
          </p:cNvPr>
          <p:cNvCxnSpPr>
            <a:cxnSpLocks/>
          </p:cNvCxnSpPr>
          <p:nvPr/>
        </p:nvCxnSpPr>
        <p:spPr>
          <a:xfrm>
            <a:off x="0" y="384180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3BB9DD-41E6-C7DF-40CD-3CD2462D219A}"/>
              </a:ext>
            </a:extLst>
          </p:cNvPr>
          <p:cNvSpPr txBox="1"/>
          <p:nvPr/>
        </p:nvSpPr>
        <p:spPr>
          <a:xfrm>
            <a:off x="2834933" y="379820"/>
            <a:ext cx="498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Sales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F8349-CE0B-31C6-9469-9E3A7F516E84}"/>
              </a:ext>
            </a:extLst>
          </p:cNvPr>
          <p:cNvSpPr txBox="1"/>
          <p:nvPr/>
        </p:nvSpPr>
        <p:spPr>
          <a:xfrm>
            <a:off x="961300" y="4728474"/>
            <a:ext cx="605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There are total 15,095 entries in Sales table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2DE01-7E8E-6AA4-9E95-6A8E79962A66}"/>
              </a:ext>
            </a:extLst>
          </p:cNvPr>
          <p:cNvSpPr txBox="1"/>
          <p:nvPr/>
        </p:nvSpPr>
        <p:spPr>
          <a:xfrm>
            <a:off x="1724852" y="7072200"/>
            <a:ext cx="498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Columns description in Sales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DE7C6-65D3-9B00-6D97-720B933C76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30019" r="52180" b="26813"/>
          <a:stretch/>
        </p:blipFill>
        <p:spPr>
          <a:xfrm>
            <a:off x="540543" y="738049"/>
            <a:ext cx="5776914" cy="3922643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7C342-86C0-229C-6A52-C1B71646A4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6" t="27747" r="54174" b="54775"/>
          <a:stretch/>
        </p:blipFill>
        <p:spPr>
          <a:xfrm>
            <a:off x="304801" y="5097805"/>
            <a:ext cx="6288158" cy="1838833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C8C467-78BF-EE64-9D0F-4AB639B001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37256" r="57638" b="38064"/>
          <a:stretch/>
        </p:blipFill>
        <p:spPr>
          <a:xfrm>
            <a:off x="948047" y="7441532"/>
            <a:ext cx="4987373" cy="236637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33828-12E7-C7E8-85A5-82CEF8AD7997}"/>
              </a:ext>
            </a:extLst>
          </p:cNvPr>
          <p:cNvSpPr txBox="1"/>
          <p:nvPr/>
        </p:nvSpPr>
        <p:spPr>
          <a:xfrm>
            <a:off x="2114528" y="-58045"/>
            <a:ext cx="5160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Details of Sales table</a:t>
            </a:r>
          </a:p>
        </p:txBody>
      </p:sp>
    </p:spTree>
    <p:extLst>
      <p:ext uri="{BB962C8B-B14F-4D97-AF65-F5344CB8AC3E}">
        <p14:creationId xmlns:p14="http://schemas.microsoft.com/office/powerpoint/2010/main" val="6661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DFCD4-95C5-D53E-6AEF-1E36FFC8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3AA07-5F74-FC39-A6CE-D5CCB23665F9}"/>
              </a:ext>
            </a:extLst>
          </p:cNvPr>
          <p:cNvSpPr txBox="1"/>
          <p:nvPr/>
        </p:nvSpPr>
        <p:spPr>
          <a:xfrm>
            <a:off x="2954201" y="23936"/>
            <a:ext cx="343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8C9942-EB47-BE95-F6ED-63DBE73A0942}"/>
              </a:ext>
            </a:extLst>
          </p:cNvPr>
          <p:cNvCxnSpPr>
            <a:cxnSpLocks/>
          </p:cNvCxnSpPr>
          <p:nvPr/>
        </p:nvCxnSpPr>
        <p:spPr>
          <a:xfrm>
            <a:off x="0" y="448631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50DE88-0907-4063-A8E8-8B6A1B45A32B}"/>
              </a:ext>
            </a:extLst>
          </p:cNvPr>
          <p:cNvSpPr txBox="1"/>
          <p:nvPr/>
        </p:nvSpPr>
        <p:spPr>
          <a:xfrm>
            <a:off x="352218" y="497537"/>
            <a:ext cx="6563138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</a:pPr>
            <a:r>
              <a:rPr lang="en-US" sz="1800" b="1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1) What was the total quantity sold for all products?</a:t>
            </a:r>
            <a:endParaRPr lang="en-US" sz="1200" b="1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46201-E820-E13C-871F-81A993393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3" t="17450" r="51498" b="22775"/>
          <a:stretch/>
        </p:blipFill>
        <p:spPr>
          <a:xfrm>
            <a:off x="1049690" y="971717"/>
            <a:ext cx="4758620" cy="462570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F48E2-577B-B336-6D95-AE94DF91F182}"/>
              </a:ext>
            </a:extLst>
          </p:cNvPr>
          <p:cNvSpPr txBox="1"/>
          <p:nvPr/>
        </p:nvSpPr>
        <p:spPr>
          <a:xfrm>
            <a:off x="352218" y="5690727"/>
            <a:ext cx="6406391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</a:pPr>
            <a:r>
              <a:rPr lang="en-US" sz="1800" b="1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2) What is the total generated revenue for all products before discounts?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57C453-01BE-233A-2B96-AEC167CA6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17794" r="50000" b="50000"/>
          <a:stretch/>
        </p:blipFill>
        <p:spPr>
          <a:xfrm>
            <a:off x="308604" y="6494744"/>
            <a:ext cx="6211466" cy="299967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3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D641B-3432-5493-1EA2-25E2D61B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6FF69-1314-4F39-A3B9-390C8C862D56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CCF73-FEC3-C1EB-8794-662FA450C2E6}"/>
              </a:ext>
            </a:extLst>
          </p:cNvPr>
          <p:cNvSpPr txBox="1"/>
          <p:nvPr/>
        </p:nvSpPr>
        <p:spPr>
          <a:xfrm>
            <a:off x="2954201" y="23936"/>
            <a:ext cx="343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B2E805-83F8-2944-E0C3-693BA1A7B662}"/>
              </a:ext>
            </a:extLst>
          </p:cNvPr>
          <p:cNvCxnSpPr>
            <a:cxnSpLocks/>
          </p:cNvCxnSpPr>
          <p:nvPr/>
        </p:nvCxnSpPr>
        <p:spPr>
          <a:xfrm>
            <a:off x="0" y="448631"/>
            <a:ext cx="685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6B840D-5C31-DCD9-7646-8B07EA96BA03}"/>
              </a:ext>
            </a:extLst>
          </p:cNvPr>
          <p:cNvSpPr txBox="1"/>
          <p:nvPr/>
        </p:nvSpPr>
        <p:spPr>
          <a:xfrm>
            <a:off x="463825" y="1208984"/>
            <a:ext cx="6857999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  <a:defRPr b="1">
                <a:effectLst/>
                <a:ea typeface="Calibri" panose="020F0502020204030204" pitchFamily="34" charset="0"/>
                <a:cs typeface="Mangal" panose="02040503050203030202" pitchFamily="18" charset="0"/>
              </a:defRPr>
            </a:lvl1pPr>
          </a:lstStyle>
          <a:p>
            <a:r>
              <a:rPr lang="en-US" dirty="0"/>
              <a:t>3) What was the total discount amount for all products?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D2E34-67F8-0411-7761-9F01E4B4E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4" t="22947" r="48406" b="50000"/>
          <a:stretch/>
        </p:blipFill>
        <p:spPr>
          <a:xfrm>
            <a:off x="463825" y="1735008"/>
            <a:ext cx="5922688" cy="232045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B00C15-AB7C-1909-93E8-F42F13DAFBAC}"/>
              </a:ext>
            </a:extLst>
          </p:cNvPr>
          <p:cNvSpPr txBox="1"/>
          <p:nvPr/>
        </p:nvSpPr>
        <p:spPr>
          <a:xfrm>
            <a:off x="463825" y="4673711"/>
            <a:ext cx="6500192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00050" algn="l"/>
              </a:tabLst>
              <a:defRPr b="1">
                <a:effectLst/>
                <a:ea typeface="Calibri" panose="020F0502020204030204" pitchFamily="34" charset="0"/>
                <a:cs typeface="Mangal" panose="02040503050203030202" pitchFamily="18" charset="0"/>
              </a:defRPr>
            </a:lvl1pPr>
          </a:lstStyle>
          <a:p>
            <a:r>
              <a:rPr lang="en-US" dirty="0"/>
              <a:t>4) How many unique transactions were there?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CCB3A8-1F32-CD8E-2362-04331D615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8" t="22515" r="54395" b="47997"/>
          <a:stretch/>
        </p:blipFill>
        <p:spPr>
          <a:xfrm>
            <a:off x="463825" y="5162748"/>
            <a:ext cx="5922688" cy="300824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030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280</TotalTime>
  <Words>452</Words>
  <Application>Microsoft Office PowerPoint</Application>
  <PresentationFormat>A4 Paper (210x297 mm)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</dc:creator>
  <cp:lastModifiedBy>Shubham</cp:lastModifiedBy>
  <cp:revision>8</cp:revision>
  <cp:lastPrinted>2024-03-10T11:13:15Z</cp:lastPrinted>
  <dcterms:created xsi:type="dcterms:W3CDTF">2023-09-23T15:22:46Z</dcterms:created>
  <dcterms:modified xsi:type="dcterms:W3CDTF">2024-10-15T16:41:52Z</dcterms:modified>
</cp:coreProperties>
</file>